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8" r:id="rId3"/>
    <p:sldId id="269" r:id="rId4"/>
    <p:sldId id="270" r:id="rId5"/>
    <p:sldId id="278" r:id="rId6"/>
    <p:sldId id="271" r:id="rId7"/>
    <p:sldId id="272" r:id="rId8"/>
    <p:sldId id="273" r:id="rId9"/>
    <p:sldId id="274" r:id="rId10"/>
    <p:sldId id="275" r:id="rId11"/>
    <p:sldId id="285" r:id="rId12"/>
    <p:sldId id="287" r:id="rId13"/>
    <p:sldId id="288" r:id="rId14"/>
    <p:sldId id="277" r:id="rId15"/>
    <p:sldId id="276" r:id="rId16"/>
    <p:sldId id="286" r:id="rId17"/>
    <p:sldId id="261" r:id="rId18"/>
    <p:sldId id="258" r:id="rId19"/>
    <p:sldId id="263" r:id="rId20"/>
    <p:sldId id="289" r:id="rId21"/>
    <p:sldId id="262" r:id="rId22"/>
    <p:sldId id="279" r:id="rId23"/>
    <p:sldId id="283" r:id="rId24"/>
    <p:sldId id="280" r:id="rId25"/>
    <p:sldId id="281" r:id="rId26"/>
    <p:sldId id="282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DA324-2820-4C92-BBC3-29B0B2BA351A}" v="110" dt="2023-11-30T20:52:49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4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1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40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194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1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56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04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87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4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7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1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2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4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3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1D8745-ECA2-4D1D-990E-629668B1AA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1B344-7C0F-4437-BBB5-6CAD2364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35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West_Virginia_Senat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vlegislature.gov/Bulletin_Board/Bulletin_Board_menu.cfm" TargetMode="External"/><Relationship Id="rId2" Type="http://schemas.openxmlformats.org/officeDocument/2006/relationships/hyperlink" Target="https://www.wvlegislature.gov/index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vlegislature.gov/live.cf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wvlegislature.gov/index.cf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wvlegislature.gov/Bulletin_Board/Bulletin_Board_menu.cf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wvlegislature.gov/live.cf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vlegislature.gov/committees/house/main.cfm" TargetMode="External"/><Relationship Id="rId4" Type="http://schemas.openxmlformats.org/officeDocument/2006/relationships/hyperlink" Target="http://www.wvlegislature.gov/committees/senate/main.cf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46109-desk-chair-image-free-transparent-image-hq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4614-presentation-download-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nc/3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wvlegislature.gov/Bill_Status/bill_status.cf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61512&amp;picture=judge-gave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nc/3.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wvlegislature.gov/index.cf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ric.Householder@wvhouse.gov" TargetMode="External"/><Relationship Id="rId7" Type="http://schemas.openxmlformats.org/officeDocument/2006/relationships/hyperlink" Target="https://www.wvlegislature.gov/House/roster.cfm" TargetMode="External"/><Relationship Id="rId2" Type="http://schemas.openxmlformats.org/officeDocument/2006/relationships/hyperlink" Target="mailto:Roger.Hanshaw@wvhouse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ris.Phillips@wvhouse.gov" TargetMode="External"/><Relationship Id="rId5" Type="http://schemas.openxmlformats.org/officeDocument/2006/relationships/hyperlink" Target="mailto:Moore.Capito@wvhouse.gov" TargetMode="External"/><Relationship Id="rId4" Type="http://schemas.openxmlformats.org/officeDocument/2006/relationships/hyperlink" Target="mailto:Vernon.Criss@wvhouse.g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om.Takubo@wvsenate.org" TargetMode="External"/><Relationship Id="rId7" Type="http://schemas.openxmlformats.org/officeDocument/2006/relationships/hyperlink" Target="https://www.wvlegislature.gov/Senate1/roster.cfm" TargetMode="External"/><Relationship Id="rId2" Type="http://schemas.openxmlformats.org/officeDocument/2006/relationships/hyperlink" Target="mailto:Craig.Blair@wvsenate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ck.Woodrum@wvsenate.gov" TargetMode="External"/><Relationship Id="rId5" Type="http://schemas.openxmlformats.org/officeDocument/2006/relationships/hyperlink" Target="mailto:Charles.Trump@wvsenate.gov" TargetMode="External"/><Relationship Id="rId4" Type="http://schemas.openxmlformats.org/officeDocument/2006/relationships/hyperlink" Target="mailto:Eric.Tarr@wvsenate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A21D-0AF4-7473-B263-36A74C006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2382" y="1454964"/>
            <a:ext cx="6261917" cy="330884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1">
                <a:latin typeface="Congenial SemiBold" panose="020F0502020204030204" pitchFamily="2" charset="0"/>
              </a:rPr>
              <a:t>HOW TO INTERACT WITH YOUR </a:t>
            </a:r>
            <a:br>
              <a:rPr lang="en-US" sz="5000" b="1">
                <a:latin typeface="Congenial SemiBold" panose="020F0502020204030204" pitchFamily="2" charset="0"/>
              </a:rPr>
            </a:br>
            <a:r>
              <a:rPr lang="en-US" sz="5000" b="1">
                <a:latin typeface="Congenial SemiBold" panose="020F0502020204030204" pitchFamily="2" charset="0"/>
              </a:rPr>
              <a:t>PUBLIC OFFICIALS</a:t>
            </a:r>
          </a:p>
        </p:txBody>
      </p:sp>
      <p:pic>
        <p:nvPicPr>
          <p:cNvPr id="5" name="Picture 4" descr="A yellow circle with two men in front of a black background&#10;&#10;Description automatically generated">
            <a:extLst>
              <a:ext uri="{FF2B5EF4-FFF2-40B4-BE49-F238E27FC236}">
                <a16:creationId xmlns:a16="http://schemas.microsoft.com/office/drawing/2014/main" id="{E8A09D06-A3BC-34D1-25AA-57328CC2FF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781" r="15808"/>
          <a:stretch/>
        </p:blipFill>
        <p:spPr>
          <a:xfrm>
            <a:off x="-1" y="10"/>
            <a:ext cx="4634681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51DB99-9DE7-975F-DB59-E085AE2B3D09}"/>
              </a:ext>
            </a:extLst>
          </p:cNvPr>
          <p:cNvSpPr txBox="1"/>
          <p:nvPr/>
        </p:nvSpPr>
        <p:spPr>
          <a:xfrm>
            <a:off x="195413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West_Virginia_Sena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8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0D7E-DDBD-359D-CDB9-5BD95D92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2" y="228048"/>
            <a:ext cx="9404723" cy="1123232"/>
          </a:xfrm>
        </p:spPr>
        <p:txBody>
          <a:bodyPr>
            <a:normAutofit fontScale="9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/>
              <a:t>The West Virginia Legislature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https://www.wvlegislature.gov/index.cfm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lang="en-US" sz="4400" b="1" dirty="0"/>
            </a:br>
            <a:br>
              <a:rPr lang="en-US" sz="4400" dirty="0"/>
            </a:br>
            <a:br>
              <a:rPr lang="en-US" dirty="0"/>
            </a:br>
            <a:endParaRPr lang="en-US" sz="2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B7A19-C3AD-0F51-D392-BA67CC89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72" y="1514438"/>
            <a:ext cx="10753408" cy="5048922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2024 Session</a:t>
            </a:r>
            <a:r>
              <a:rPr lang="en-US" sz="2800" dirty="0"/>
              <a:t>:  </a:t>
            </a:r>
            <a:r>
              <a:rPr lang="en-US" sz="2800" b="1" dirty="0"/>
              <a:t>Wed, Jan. 10 </a:t>
            </a:r>
            <a:r>
              <a:rPr lang="en-US" b="1" dirty="0"/>
              <a:t>thru</a:t>
            </a:r>
            <a:r>
              <a:rPr lang="en-US" sz="2800" b="1" dirty="0"/>
              <a:t> Sat., March 10 (midnight</a:t>
            </a:r>
          </a:p>
          <a:p>
            <a:endParaRPr lang="en-US" sz="2800" b="1" dirty="0"/>
          </a:p>
          <a:p>
            <a:r>
              <a:rPr lang="en-US" sz="2800" b="1" dirty="0"/>
              <a:t>Each morning, on legislative website, check:</a:t>
            </a:r>
          </a:p>
          <a:p>
            <a:pPr lvl="1"/>
            <a:r>
              <a:rPr lang="en-US" sz="2600" b="1" dirty="0"/>
              <a:t>Bulletin Board  </a:t>
            </a:r>
            <a:r>
              <a:rPr lang="en-US" sz="2000" b="1" dirty="0">
                <a:hlinkClick r:id="rId3"/>
              </a:rPr>
              <a:t>https://www.wvlegislature.gov/Bulletin_Board/Bulletin_Board_menu.cfm</a:t>
            </a:r>
            <a:r>
              <a:rPr lang="en-US" sz="2000" b="1" dirty="0"/>
              <a:t>	</a:t>
            </a:r>
          </a:p>
          <a:p>
            <a:pPr lvl="1"/>
            <a:r>
              <a:rPr lang="en-US" sz="2800" b="1" dirty="0"/>
              <a:t>View</a:t>
            </a:r>
            <a:r>
              <a:rPr lang="en-US" sz="2000" b="1" dirty="0"/>
              <a:t> </a:t>
            </a:r>
          </a:p>
          <a:p>
            <a:pPr marL="457200" lvl="1" indent="0">
              <a:buNone/>
            </a:pPr>
            <a:r>
              <a:rPr lang="en-US" sz="2000" b="1" dirty="0"/>
              <a:t>	-House and Senate “Committee Schedules” for committee times and agendas</a:t>
            </a:r>
            <a:br>
              <a:rPr lang="en-US" sz="2000" b="1" dirty="0"/>
            </a:br>
            <a:r>
              <a:rPr lang="en-US" sz="2000" b="1" dirty="0"/>
              <a:t>	-House </a:t>
            </a:r>
            <a:r>
              <a:rPr lang="en-US" sz="2000" b="1" i="1" dirty="0"/>
              <a:t>“Special Calendar” </a:t>
            </a:r>
            <a:r>
              <a:rPr lang="en-US" sz="2000" b="1" dirty="0"/>
              <a:t>and Senate </a:t>
            </a:r>
            <a:r>
              <a:rPr lang="en-US" sz="2000" b="1" i="1" dirty="0"/>
              <a:t>“Calendar” </a:t>
            </a:r>
          </a:p>
          <a:p>
            <a:pPr lvl="1"/>
            <a:r>
              <a:rPr lang="en-US" sz="2800" b="1" dirty="0"/>
              <a:t>Tune-In: </a:t>
            </a:r>
            <a:r>
              <a:rPr lang="en-US" sz="2800" b="1" i="1" dirty="0"/>
              <a:t>Streaming Audio and Video Links </a:t>
            </a:r>
            <a:r>
              <a:rPr lang="en-US" sz="2800" b="1" dirty="0"/>
              <a:t>(Main Page link)</a:t>
            </a:r>
          </a:p>
          <a:p>
            <a:pPr marL="457200" lvl="1" indent="0">
              <a:buNone/>
            </a:pPr>
            <a:r>
              <a:rPr lang="en-US" sz="2800" b="1" dirty="0"/>
              <a:t>	</a:t>
            </a:r>
            <a:r>
              <a:rPr lang="en-US" sz="2200" b="1" dirty="0">
                <a:hlinkClick r:id="rId4"/>
              </a:rPr>
              <a:t>http://www.wvlegislature.gov/live.cfm</a:t>
            </a:r>
            <a:r>
              <a:rPr lang="en-US" sz="2200" b="1" dirty="0"/>
              <a:t>	</a:t>
            </a:r>
            <a:endParaRPr lang="en-US" sz="26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6738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0D7E-DDBD-359D-CDB9-5BD95D92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2" y="228048"/>
            <a:ext cx="9404723" cy="1123232"/>
          </a:xfrm>
        </p:spPr>
        <p:txBody>
          <a:bodyPr>
            <a:normAutofit fontScale="9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/>
              <a:t>The West Virginia Legislature </a:t>
            </a:r>
            <a:r>
              <a:rPr lang="en-US" sz="3100" b="1" dirty="0"/>
              <a:t>(Main Page)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https://www.wvlegislature.gov/index.cfm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lang="en-US" sz="4400" b="1" dirty="0"/>
            </a:br>
            <a:br>
              <a:rPr lang="en-US" sz="4400" dirty="0"/>
            </a:br>
            <a:br>
              <a:rPr lang="en-US" dirty="0"/>
            </a:br>
            <a:endParaRPr lang="en-US" sz="2700" dirty="0"/>
          </a:p>
        </p:txBody>
      </p:sp>
      <p:pic>
        <p:nvPicPr>
          <p:cNvPr id="11" name="Content Placeholder 10" descr="A screenshot of a web page&#10;&#10;Description automatically generated">
            <a:extLst>
              <a:ext uri="{FF2B5EF4-FFF2-40B4-BE49-F238E27FC236}">
                <a16:creationId xmlns:a16="http://schemas.microsoft.com/office/drawing/2014/main" id="{845A9749-7D9E-842A-1140-DF6CB13F5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21" y="1339065"/>
            <a:ext cx="7727183" cy="5261431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3C3413E-5504-4E8E-B36B-9381696A0786}"/>
              </a:ext>
            </a:extLst>
          </p:cNvPr>
          <p:cNvSpPr/>
          <p:nvPr/>
        </p:nvSpPr>
        <p:spPr>
          <a:xfrm>
            <a:off x="6678720" y="5107680"/>
            <a:ext cx="1828800" cy="91440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70845F-6737-379A-32B2-09E09D1D9C64}"/>
              </a:ext>
            </a:extLst>
          </p:cNvPr>
          <p:cNvSpPr txBox="1"/>
          <p:nvPr/>
        </p:nvSpPr>
        <p:spPr>
          <a:xfrm>
            <a:off x="105103" y="1870841"/>
            <a:ext cx="2564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 RED boxes for: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Bulletin Board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Streaming Video/Audio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B474AC9-3659-4D26-9569-A212BAE25CB5}"/>
              </a:ext>
            </a:extLst>
          </p:cNvPr>
          <p:cNvSpPr/>
          <p:nvPr/>
        </p:nvSpPr>
        <p:spPr>
          <a:xfrm>
            <a:off x="2719080" y="5099760"/>
            <a:ext cx="1828800" cy="91440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0D7E-DDBD-359D-CDB9-5BD95D92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2" y="228048"/>
            <a:ext cx="9404723" cy="1123232"/>
          </a:xfrm>
        </p:spPr>
        <p:txBody>
          <a:bodyPr>
            <a:normAutofit fontScale="9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/>
              <a:t>The West Virginia Legislature </a:t>
            </a:r>
            <a:r>
              <a:rPr lang="en-US" sz="3100" b="1" dirty="0"/>
              <a:t>– Bulletin Board 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http://www.wvlegislature.gov/Bulletin_Board/Bulletin_Board_menu.cfm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br>
              <a:rPr lang="en-US" sz="4400" b="1" dirty="0"/>
            </a:br>
            <a:br>
              <a:rPr lang="en-US" sz="4400" dirty="0"/>
            </a:br>
            <a:br>
              <a:rPr lang="en-US" dirty="0"/>
            </a:br>
            <a:endParaRPr lang="en-US" sz="2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C3413E-5504-4E8E-B36B-9381696A0786}"/>
              </a:ext>
            </a:extLst>
          </p:cNvPr>
          <p:cNvSpPr/>
          <p:nvPr/>
        </p:nvSpPr>
        <p:spPr>
          <a:xfrm>
            <a:off x="6678720" y="5107680"/>
            <a:ext cx="1828800" cy="91440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B474AC9-3659-4D26-9569-A212BAE25CB5}"/>
              </a:ext>
            </a:extLst>
          </p:cNvPr>
          <p:cNvSpPr/>
          <p:nvPr/>
        </p:nvSpPr>
        <p:spPr>
          <a:xfrm>
            <a:off x="2719080" y="5099760"/>
            <a:ext cx="1828800" cy="91440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FE9798BE-29B4-7E3A-FB33-22E1B3779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68" y="1240955"/>
            <a:ext cx="8740878" cy="520788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EA4BA3-74D5-99EE-8CB8-F37143EE9D17}"/>
              </a:ext>
            </a:extLst>
          </p:cNvPr>
          <p:cNvSpPr txBox="1"/>
          <p:nvPr/>
        </p:nvSpPr>
        <p:spPr>
          <a:xfrm>
            <a:off x="294968" y="1917290"/>
            <a:ext cx="22024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Senate</a:t>
            </a:r>
            <a:r>
              <a:rPr lang="en-US" dirty="0"/>
              <a:t>: click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Committee Schedule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House</a:t>
            </a:r>
            <a:r>
              <a:rPr lang="en-US" dirty="0"/>
              <a:t>: click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Committee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Special Calendar</a:t>
            </a:r>
          </a:p>
        </p:txBody>
      </p:sp>
    </p:spTree>
    <p:extLst>
      <p:ext uri="{BB962C8B-B14F-4D97-AF65-F5344CB8AC3E}">
        <p14:creationId xmlns:p14="http://schemas.microsoft.com/office/powerpoint/2010/main" val="158091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0D7E-DDBD-359D-CDB9-5BD95D92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26" y="139558"/>
            <a:ext cx="10492842" cy="1123232"/>
          </a:xfrm>
        </p:spPr>
        <p:txBody>
          <a:bodyPr>
            <a:normAutofit fontScale="9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/>
              <a:t>The West Virginia Legislature </a:t>
            </a:r>
            <a:r>
              <a:rPr lang="en-US" sz="3100" b="1" dirty="0"/>
              <a:t>– </a:t>
            </a:r>
            <a:r>
              <a:rPr lang="en-US" sz="2700" b="1" dirty="0"/>
              <a:t>Streaming Video-Audio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http://www.wvlegislature.gov/live.cfm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lang="en-US" sz="4400" b="1" dirty="0"/>
            </a:br>
            <a:br>
              <a:rPr lang="en-US" sz="4400" dirty="0"/>
            </a:br>
            <a:br>
              <a:rPr lang="en-US" dirty="0"/>
            </a:br>
            <a:endParaRPr lang="en-US" sz="2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C3413E-5504-4E8E-B36B-9381696A0786}"/>
              </a:ext>
            </a:extLst>
          </p:cNvPr>
          <p:cNvSpPr/>
          <p:nvPr/>
        </p:nvSpPr>
        <p:spPr>
          <a:xfrm>
            <a:off x="6678720" y="5107680"/>
            <a:ext cx="1828800" cy="91440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B474AC9-3659-4D26-9569-A212BAE25CB5}"/>
              </a:ext>
            </a:extLst>
          </p:cNvPr>
          <p:cNvSpPr/>
          <p:nvPr/>
        </p:nvSpPr>
        <p:spPr>
          <a:xfrm>
            <a:off x="2719080" y="5099760"/>
            <a:ext cx="1828800" cy="91440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pic>
        <p:nvPicPr>
          <p:cNvPr id="8" name="Content Placeholder 7" descr="A screenshot of a web page&#10;&#10;Description automatically generated">
            <a:extLst>
              <a:ext uri="{FF2B5EF4-FFF2-40B4-BE49-F238E27FC236}">
                <a16:creationId xmlns:a16="http://schemas.microsoft.com/office/drawing/2014/main" id="{C7055720-981C-515C-3991-EFE278B54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83" y="1573603"/>
            <a:ext cx="7344697" cy="5156578"/>
          </a:xfrm>
        </p:spPr>
      </p:pic>
    </p:spTree>
    <p:extLst>
      <p:ext uri="{BB962C8B-B14F-4D97-AF65-F5344CB8AC3E}">
        <p14:creationId xmlns:p14="http://schemas.microsoft.com/office/powerpoint/2010/main" val="58033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0D7E-DDBD-359D-CDB9-5BD95D92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2" y="228048"/>
            <a:ext cx="9404723" cy="1123232"/>
          </a:xfrm>
        </p:spPr>
        <p:txBody>
          <a:bodyPr>
            <a:normAutofit fontScale="9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/>
              <a:t>The West Virginia Legislature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https://www.wvlegislature.gov/index.cfm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lang="en-US" sz="4400" b="1" dirty="0"/>
            </a:br>
            <a:br>
              <a:rPr lang="en-US" sz="4400" dirty="0"/>
            </a:br>
            <a:br>
              <a:rPr lang="en-US" dirty="0"/>
            </a:br>
            <a:endParaRPr lang="en-US" sz="2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B7A19-C3AD-0F51-D392-BA67CC89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72" y="1514438"/>
            <a:ext cx="10753408" cy="5048922"/>
          </a:xfrm>
        </p:spPr>
        <p:txBody>
          <a:bodyPr>
            <a:normAutofit/>
          </a:bodyPr>
          <a:lstStyle/>
          <a:p>
            <a:r>
              <a:rPr lang="en-US" sz="3200" b="1" dirty="0"/>
              <a:t>Check Committee pages (under each House and Senate tabs of Main page) for :</a:t>
            </a:r>
          </a:p>
          <a:p>
            <a:pPr lvl="1"/>
            <a:r>
              <a:rPr lang="en-US" sz="2800" b="1" dirty="0"/>
              <a:t>Committee Meeting agendas </a:t>
            </a:r>
          </a:p>
          <a:p>
            <a:pPr lvl="1"/>
            <a:r>
              <a:rPr lang="en-US" sz="2800" b="1" dirty="0"/>
              <a:t>Committee Members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3200" b="1" dirty="0"/>
              <a:t>Other Tabs </a:t>
            </a:r>
            <a:r>
              <a:rPr lang="en-US" sz="3000" b="1" dirty="0"/>
              <a:t>to explore for information</a:t>
            </a:r>
          </a:p>
          <a:p>
            <a:pPr lvl="1"/>
            <a:r>
              <a:rPr lang="en-US" sz="2800" b="1" dirty="0"/>
              <a:t>Bill Status (where IS that bill (in the process)??</a:t>
            </a:r>
          </a:p>
          <a:p>
            <a:pPr lvl="1"/>
            <a:r>
              <a:rPr lang="en-US" sz="2800" b="1" dirty="0"/>
              <a:t>State Law (Code, the Constitution)</a:t>
            </a:r>
          </a:p>
          <a:p>
            <a:pPr lvl="1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78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0D7E-DDBD-359D-CDB9-5BD95D92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2" y="228048"/>
            <a:ext cx="9404723" cy="1123232"/>
          </a:xfrm>
        </p:spPr>
        <p:txBody>
          <a:bodyPr>
            <a:normAutofit fontScale="9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/>
              <a:t>The West Virginia Legislature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https://www.wvlegislature.gov/index.cfm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lang="en-US" sz="4400" b="1" dirty="0"/>
            </a:br>
            <a:br>
              <a:rPr lang="en-US" sz="4400" dirty="0"/>
            </a:br>
            <a:br>
              <a:rPr lang="en-US" dirty="0"/>
            </a:br>
            <a:endParaRPr lang="en-US" sz="2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B7A19-C3AD-0F51-D392-BA67CC89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321398"/>
            <a:ext cx="11210608" cy="5445162"/>
          </a:xfrm>
        </p:spPr>
        <p:txBody>
          <a:bodyPr>
            <a:normAutofit/>
          </a:bodyPr>
          <a:lstStyle/>
          <a:p>
            <a:r>
              <a:rPr lang="en-US" sz="2800" b="1" dirty="0"/>
              <a:t>Major Committees:</a:t>
            </a:r>
          </a:p>
          <a:p>
            <a:pPr lvl="1"/>
            <a:r>
              <a:rPr lang="en-US" sz="2600" b="1" dirty="0">
                <a:solidFill>
                  <a:schemeClr val="accent2"/>
                </a:solidFill>
              </a:rPr>
              <a:t>Finance  (with subcommittees)</a:t>
            </a:r>
          </a:p>
          <a:p>
            <a:pPr lvl="1"/>
            <a:r>
              <a:rPr lang="en-US" sz="2600" b="1" dirty="0">
                <a:solidFill>
                  <a:schemeClr val="accent2"/>
                </a:solidFill>
              </a:rPr>
              <a:t>Judiciary (with subcommittees)</a:t>
            </a:r>
          </a:p>
          <a:p>
            <a:pPr lvl="1"/>
            <a:r>
              <a:rPr lang="en-US" sz="2600" b="1" dirty="0"/>
              <a:t>Education</a:t>
            </a:r>
          </a:p>
          <a:p>
            <a:pPr lvl="1"/>
            <a:r>
              <a:rPr lang="en-US" sz="2600" b="1" dirty="0"/>
              <a:t>Health &amp; Human Resources</a:t>
            </a:r>
          </a:p>
          <a:p>
            <a:pPr lvl="1"/>
            <a:r>
              <a:rPr lang="en-US" sz="2600" b="1" dirty="0">
                <a:solidFill>
                  <a:schemeClr val="accent2"/>
                </a:solidFill>
              </a:rPr>
              <a:t>Government Organization</a:t>
            </a:r>
            <a:endParaRPr lang="en-US" sz="2600" b="1" dirty="0"/>
          </a:p>
          <a:p>
            <a:r>
              <a:rPr lang="en-US" sz="2800" b="1" dirty="0"/>
              <a:t>Minor Committees (several more than listed)</a:t>
            </a:r>
          </a:p>
          <a:p>
            <a:pPr lvl="1"/>
            <a:r>
              <a:rPr lang="en-US" sz="2600" b="1" dirty="0"/>
              <a:t>Energy</a:t>
            </a:r>
          </a:p>
          <a:p>
            <a:pPr lvl="1"/>
            <a:r>
              <a:rPr lang="en-US" sz="2600" b="1" dirty="0"/>
              <a:t>Economic Development &amp; Tourism</a:t>
            </a:r>
          </a:p>
          <a:p>
            <a:pPr lvl="1"/>
            <a:r>
              <a:rPr lang="en-US" sz="2600" b="1" dirty="0"/>
              <a:t>Banking &amp; Insurance</a:t>
            </a:r>
          </a:p>
          <a:p>
            <a:pPr lvl="1"/>
            <a:endParaRPr lang="en-US" sz="2600" b="1" dirty="0"/>
          </a:p>
          <a:p>
            <a:pPr lvl="1"/>
            <a:endParaRPr lang="en-US" sz="2600" b="1" dirty="0"/>
          </a:p>
          <a:p>
            <a:pPr lvl="1"/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69727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0D7E-DDBD-359D-CDB9-5BD95D92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2" y="228048"/>
            <a:ext cx="9404723" cy="1123232"/>
          </a:xfrm>
        </p:spPr>
        <p:txBody>
          <a:bodyPr>
            <a:normAutofit fontScale="9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/>
              <a:t>The West Virginia Legislature - Committees </a:t>
            </a:r>
            <a:br>
              <a:rPr lang="en-US" sz="2200" dirty="0">
                <a:solidFill>
                  <a:prstClr val="white"/>
                </a:solidFill>
                <a:latin typeface="Century Gothic" panose="020B0502020202020204"/>
                <a:ea typeface="+mn-ea"/>
                <a:cs typeface="+mn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lang="en-US" sz="4400" b="1" dirty="0"/>
            </a:br>
            <a:br>
              <a:rPr lang="en-US" sz="4400" dirty="0"/>
            </a:br>
            <a:br>
              <a:rPr lang="en-US" dirty="0"/>
            </a:br>
            <a:endParaRPr lang="en-US" sz="2700" dirty="0"/>
          </a:p>
        </p:txBody>
      </p:sp>
      <p:pic>
        <p:nvPicPr>
          <p:cNvPr id="5" name="Content Placeholder 4" descr="A screenshot of a web page">
            <a:extLst>
              <a:ext uri="{FF2B5EF4-FFF2-40B4-BE49-F238E27FC236}">
                <a16:creationId xmlns:a16="http://schemas.microsoft.com/office/drawing/2014/main" id="{21D11BBE-3409-5842-F49F-CDDB17ECF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9" y="1372235"/>
            <a:ext cx="5556921" cy="3900805"/>
          </a:xfrm>
        </p:spPr>
      </p:pic>
      <p:pic>
        <p:nvPicPr>
          <p:cNvPr id="7" name="Picture 6" descr="A screenshot of a web page&#10;&#10;Description automatically generated">
            <a:extLst>
              <a:ext uri="{FF2B5EF4-FFF2-40B4-BE49-F238E27FC236}">
                <a16:creationId xmlns:a16="http://schemas.microsoft.com/office/drawing/2014/main" id="{E3B12A84-4CA3-E9CF-A567-4C2A2A31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82" y="1376813"/>
            <a:ext cx="5650201" cy="3941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DA5E59-C7F0-2067-87A1-BC6513AA00C2}"/>
              </a:ext>
            </a:extLst>
          </p:cNvPr>
          <p:cNvSpPr txBox="1"/>
          <p:nvPr/>
        </p:nvSpPr>
        <p:spPr>
          <a:xfrm>
            <a:off x="157316" y="5468034"/>
            <a:ext cx="57322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http://www.wvlegislature.gov/committees/senate/main.cfm</a:t>
            </a:r>
            <a:r>
              <a:rPr lang="en-US" sz="1400" dirty="0"/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6CBD15-0D7C-8F44-FA91-C18460B91687}"/>
              </a:ext>
            </a:extLst>
          </p:cNvPr>
          <p:cNvSpPr txBox="1"/>
          <p:nvPr/>
        </p:nvSpPr>
        <p:spPr>
          <a:xfrm>
            <a:off x="5938684" y="548769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http://www.wvlegislature.gov/committees/house/main.cfm</a:t>
            </a:r>
            <a:r>
              <a:rPr lang="en-US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6582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130D-B9BC-9201-D826-811DE6803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88" y="245633"/>
            <a:ext cx="6256469" cy="527125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COMMITTEE CHAIRS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FBBE8B3-00E1-F991-ED40-32ECEDA446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919" r="17919"/>
          <a:stretch>
            <a:fillRect/>
          </a:stretch>
        </p:blipFill>
        <p:spPr>
          <a:xfrm>
            <a:off x="0" y="782320"/>
            <a:ext cx="3063875" cy="432395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6C8B4-E03B-ACFF-EA12-1AF79806F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53360" y="1108336"/>
            <a:ext cx="9123680" cy="4875904"/>
          </a:xfrm>
        </p:spPr>
        <p:txBody>
          <a:bodyPr>
            <a:noAutofit/>
          </a:bodyPr>
          <a:lstStyle/>
          <a:p>
            <a:r>
              <a:rPr lang="en-US" sz="2800" b="1" dirty="0"/>
              <a:t>VERY POWERFUL (Especially Finance and Judiciary)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800" dirty="0"/>
              <a:t> They decide what gets on a committee agenda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800" dirty="0"/>
              <a:t>They will only run bills that they want passed that are either Caucus Bills or Majority Party Bills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800" dirty="0"/>
              <a:t>Expect the member to vote for their bills both in committee and on the floor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800" dirty="0"/>
              <a:t>A vote against a majority bill is considered a slap in the face and members will be punished (ex. Removed as chair or vice chair or from a committee)</a:t>
            </a:r>
          </a:p>
        </p:txBody>
      </p:sp>
    </p:spTree>
    <p:extLst>
      <p:ext uri="{BB962C8B-B14F-4D97-AF65-F5344CB8AC3E}">
        <p14:creationId xmlns:p14="http://schemas.microsoft.com/office/powerpoint/2010/main" val="155232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58F0-4DB9-C374-B3DF-0166C66C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GET TO KNOW YOUR LEGISLATORS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2519-A0CC-6409-9D60-0794A1BD8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522" y="1422399"/>
            <a:ext cx="9601196" cy="251888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Refer to them </a:t>
            </a:r>
            <a:r>
              <a:rPr lang="en-US" sz="2800" u="sng" dirty="0"/>
              <a:t>by their title </a:t>
            </a:r>
            <a:r>
              <a:rPr lang="en-US" sz="2800" dirty="0"/>
              <a:t>(Senator/Delegate) </a:t>
            </a:r>
          </a:p>
          <a:p>
            <a:r>
              <a:rPr lang="en-US" sz="2800" dirty="0"/>
              <a:t>Meet with them! Call them!  Invite them!</a:t>
            </a:r>
          </a:p>
          <a:p>
            <a:r>
              <a:rPr lang="en-US" sz="2800" dirty="0"/>
              <a:t>Tell them your concerns and the impact to your county and the state </a:t>
            </a:r>
          </a:p>
          <a:p>
            <a:r>
              <a:rPr lang="en-US" sz="2800" dirty="0"/>
              <a:t>Be the person they call for answers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555FC-1A41-9D4D-BBAE-1D80976AE304}"/>
              </a:ext>
            </a:extLst>
          </p:cNvPr>
          <p:cNvSpPr txBox="1"/>
          <p:nvPr/>
        </p:nvSpPr>
        <p:spPr>
          <a:xfrm>
            <a:off x="1767840" y="4227344"/>
            <a:ext cx="7965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“When dealing with people, remember you are not dealing with creatures of logic, but with creatures bristling with prejudice and motivated by pride and vanity.”	 –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Dale Carnegie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14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F5EB-18BB-9659-FB7D-56CE5945A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31" y="137758"/>
            <a:ext cx="8081329" cy="969682"/>
          </a:xfrm>
        </p:spPr>
        <p:txBody>
          <a:bodyPr/>
          <a:lstStyle/>
          <a:p>
            <a:r>
              <a:rPr lang="en-US" dirty="0"/>
              <a:t>INTRODUCED BILLS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816898-41E0-6925-2DE3-27672FCD19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59521" y="583525"/>
            <a:ext cx="2667159" cy="33099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0374A-F1E5-24EC-6894-CDED50DFB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840" y="1249680"/>
            <a:ext cx="11170024" cy="5415280"/>
          </a:xfrm>
        </p:spPr>
        <p:txBody>
          <a:bodyPr>
            <a:normAutofit/>
          </a:bodyPr>
          <a:lstStyle/>
          <a:p>
            <a:r>
              <a:rPr lang="en-US" sz="2400" dirty="0"/>
              <a:t>If a bill has a low number it generally means it is a majority party bill</a:t>
            </a:r>
          </a:p>
          <a:p>
            <a:pPr marL="0" indent="0">
              <a:buNone/>
            </a:pPr>
            <a:r>
              <a:rPr lang="en-US" sz="2400" dirty="0"/>
              <a:t>      Examples: HB 2001; SB 1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Single Reference Bills- go to only a major committee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Double Reference Bills- go to two committees (minor/major: major/major)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Triple Reference Bills- these have little to no chance of happening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CHECK THE BILL SPONSORS**</a:t>
            </a:r>
          </a:p>
          <a:p>
            <a:pPr marL="0" indent="0" algn="ctr">
              <a:buNone/>
            </a:pPr>
            <a:r>
              <a:rPr lang="en-US" sz="3200" b="1" dirty="0"/>
              <a:t>** Work with/communicate with </a:t>
            </a:r>
            <a:r>
              <a:rPr lang="en-US" sz="3200" b="1" u="sng" dirty="0"/>
              <a:t>sponsors first </a:t>
            </a:r>
          </a:p>
        </p:txBody>
      </p:sp>
    </p:spTree>
    <p:extLst>
      <p:ext uri="{BB962C8B-B14F-4D97-AF65-F5344CB8AC3E}">
        <p14:creationId xmlns:p14="http://schemas.microsoft.com/office/powerpoint/2010/main" val="30081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0D7E-DDBD-359D-CDB9-5BD95D92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31" y="564478"/>
            <a:ext cx="9404723" cy="878242"/>
          </a:xfrm>
        </p:spPr>
        <p:txBody>
          <a:bodyPr>
            <a:normAutofit fontScale="90000"/>
          </a:bodyPr>
          <a:lstStyle/>
          <a:p>
            <a:r>
              <a:rPr lang="en-US" dirty="0"/>
              <a:t>		</a:t>
            </a:r>
            <a:r>
              <a:rPr lang="en-US" sz="4400" b="1" dirty="0"/>
              <a:t>Goals from this Presentation:</a:t>
            </a:r>
            <a:br>
              <a:rPr lang="en-US" sz="4400" b="1" dirty="0"/>
            </a:br>
            <a:br>
              <a:rPr lang="en-US" sz="4400" dirty="0"/>
            </a:br>
            <a:br>
              <a:rPr lang="en-US" dirty="0"/>
            </a:br>
            <a:endParaRPr lang="en-US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8130C-263E-5196-5E6D-A0FBED6CE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45920"/>
            <a:ext cx="10546080" cy="4886960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6700" dirty="0"/>
          </a:p>
          <a:p>
            <a:pPr>
              <a:spcBef>
                <a:spcPts val="0"/>
              </a:spcBef>
            </a:pPr>
            <a:r>
              <a:rPr lang="en-US" sz="6700" dirty="0"/>
              <a:t>How to Be Heard</a:t>
            </a:r>
          </a:p>
          <a:p>
            <a:pPr>
              <a:spcBef>
                <a:spcPts val="0"/>
              </a:spcBef>
            </a:pPr>
            <a:endParaRPr lang="en-US" sz="6700" dirty="0"/>
          </a:p>
          <a:p>
            <a:pPr>
              <a:spcBef>
                <a:spcPts val="0"/>
              </a:spcBef>
            </a:pPr>
            <a:r>
              <a:rPr lang="en-US" sz="6700" dirty="0"/>
              <a:t>Who/Where to Communicate</a:t>
            </a:r>
          </a:p>
          <a:p>
            <a:pPr>
              <a:spcBef>
                <a:spcPts val="0"/>
              </a:spcBef>
            </a:pPr>
            <a:endParaRPr lang="en-US" sz="6700" dirty="0"/>
          </a:p>
          <a:p>
            <a:pPr>
              <a:spcBef>
                <a:spcPts val="0"/>
              </a:spcBef>
            </a:pPr>
            <a:r>
              <a:rPr lang="en-US" sz="6700" dirty="0"/>
              <a:t>WV Legislature and Your Representatives</a:t>
            </a:r>
          </a:p>
          <a:p>
            <a:pPr>
              <a:spcBef>
                <a:spcPts val="0"/>
              </a:spcBef>
            </a:pPr>
            <a:endParaRPr lang="en-US" sz="6700" dirty="0"/>
          </a:p>
          <a:p>
            <a:pPr>
              <a:spcBef>
                <a:spcPts val="0"/>
              </a:spcBef>
            </a:pPr>
            <a:r>
              <a:rPr lang="en-US" sz="6700" dirty="0"/>
              <a:t>The Legislative Process</a:t>
            </a:r>
          </a:p>
          <a:p>
            <a:pPr>
              <a:spcBef>
                <a:spcPts val="0"/>
              </a:spcBef>
            </a:pPr>
            <a:endParaRPr lang="en-US" sz="6700" dirty="0"/>
          </a:p>
          <a:p>
            <a:pPr>
              <a:spcBef>
                <a:spcPts val="0"/>
              </a:spcBef>
            </a:pPr>
            <a:r>
              <a:rPr lang="en-US" sz="6700" dirty="0"/>
              <a:t>Other Organizations/Allies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C7A20-45FB-CC08-7942-C5B51290BB0B}"/>
              </a:ext>
            </a:extLst>
          </p:cNvPr>
          <p:cNvSpPr txBox="1"/>
          <p:nvPr/>
        </p:nvSpPr>
        <p:spPr>
          <a:xfrm>
            <a:off x="110230" y="4823266"/>
            <a:ext cx="84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s://creativecommons.org/licenses/by-nc/3.0/"/>
              </a:rPr>
              <a:t>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76043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0D7E-DDBD-359D-CDB9-5BD95D92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2" y="228048"/>
            <a:ext cx="9404723" cy="1123232"/>
          </a:xfrm>
        </p:spPr>
        <p:txBody>
          <a:bodyPr>
            <a:normAutofit fontScale="9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/>
              <a:t>The West Virginia Legislature – Bill Status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http://www.wvlegislature.gov/Bill_Status/bill_status.cfm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br>
              <a:rPr lang="en-US" sz="4400" b="1" dirty="0"/>
            </a:br>
            <a:br>
              <a:rPr lang="en-US" sz="4400" dirty="0"/>
            </a:br>
            <a:br>
              <a:rPr lang="en-US" dirty="0"/>
            </a:br>
            <a:endParaRPr lang="en-US" sz="2700" dirty="0"/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8320D80D-5BC0-8C15-504A-8EF8C1685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75" y="1221633"/>
            <a:ext cx="7830207" cy="5419598"/>
          </a:xfrm>
        </p:spPr>
      </p:pic>
    </p:spTree>
    <p:extLst>
      <p:ext uri="{BB962C8B-B14F-4D97-AF65-F5344CB8AC3E}">
        <p14:creationId xmlns:p14="http://schemas.microsoft.com/office/powerpoint/2010/main" val="3235392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0D8F8-B06A-11FB-744B-AB8917030B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21920" y="342583"/>
            <a:ext cx="5323840" cy="764857"/>
          </a:xfrm>
        </p:spPr>
        <p:txBody>
          <a:bodyPr>
            <a:noAutofit/>
          </a:bodyPr>
          <a:lstStyle/>
          <a:p>
            <a:r>
              <a:rPr lang="en-US" sz="4000" dirty="0"/>
              <a:t>            Party Bills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F1345-33BC-1556-7191-CF6F4791B0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01295" y="1686560"/>
            <a:ext cx="10639425" cy="410051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Chair will only run a minority party bill if absolutely NOT on the majority party’s main 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Majority Party will pass a bill handily. If it is close, members will be whipped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/>
              <a:t>IF </a:t>
            </a:r>
            <a:r>
              <a:rPr lang="en-US" sz="2400" dirty="0"/>
              <a:t>it is a good minority bill, a smart member of the minority will get a member of the majority party to be the lead sponsor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u="sng" dirty="0"/>
              <a:t>Again, </a:t>
            </a:r>
            <a:r>
              <a:rPr lang="en-US" sz="2400" dirty="0"/>
              <a:t>only bills or amendments the majority part wants are the ones that pass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Generally around 2,000 bill are introduced and around 10% (200) pass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There are some lobbyists that represent major contributors and are very strong and influential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9C99BC-AAE2-2A1F-B7C6-8D995D5FF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11383" y="93999"/>
            <a:ext cx="2264037" cy="15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58F0-4DB9-C374-B3DF-0166C66C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04209" cy="1400530"/>
          </a:xfrm>
        </p:spPr>
        <p:txBody>
          <a:bodyPr>
            <a:normAutofit/>
          </a:bodyPr>
          <a:lstStyle/>
          <a:p>
            <a:r>
              <a:rPr lang="en-US" b="1" dirty="0"/>
              <a:t>Other Agencies/Organizations/Allies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2519-A0CC-6409-9D60-0794A1BD8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522" y="1422399"/>
            <a:ext cx="9601196" cy="5100321"/>
          </a:xfrm>
        </p:spPr>
        <p:txBody>
          <a:bodyPr>
            <a:normAutofit/>
          </a:bodyPr>
          <a:lstStyle/>
          <a:p>
            <a:r>
              <a:rPr lang="en-US" sz="3200" dirty="0"/>
              <a:t>Who shares your interests or impacts your need/issue? </a:t>
            </a:r>
          </a:p>
          <a:p>
            <a:pPr lvl="1"/>
            <a:r>
              <a:rPr lang="en-US" sz="2400" b="1" dirty="0"/>
              <a:t>Non-Government Organizations (NGOs): local, state and national.  Potomac Highlands; </a:t>
            </a:r>
            <a:r>
              <a:rPr lang="en-US" sz="2400" b="1" dirty="0" err="1"/>
              <a:t>Audobon</a:t>
            </a:r>
            <a:r>
              <a:rPr lang="en-US" sz="2400" b="1" dirty="0"/>
              <a:t> Society; </a:t>
            </a:r>
            <a:br>
              <a:rPr lang="en-US" sz="2400" b="1" dirty="0"/>
            </a:br>
            <a:endParaRPr lang="en-US" sz="2400" b="1" dirty="0"/>
          </a:p>
          <a:p>
            <a:pPr lvl="1"/>
            <a:r>
              <a:rPr lang="en-US" sz="2400" b="1" dirty="0"/>
              <a:t>Federal Agencies that may have oversight, regulatory responsibilities</a:t>
            </a:r>
            <a:br>
              <a:rPr lang="en-US" sz="2400" b="1" dirty="0"/>
            </a:br>
            <a:r>
              <a:rPr lang="en-US" sz="2400" b="1" dirty="0"/>
              <a:t>-FERC (Federal Energy Regulatory Commission); DOE; FAA; EPA; DOD; Homeland Security; Fish &amp; Wildlife</a:t>
            </a:r>
          </a:p>
        </p:txBody>
      </p:sp>
    </p:spTree>
    <p:extLst>
      <p:ext uri="{BB962C8B-B14F-4D97-AF65-F5344CB8AC3E}">
        <p14:creationId xmlns:p14="http://schemas.microsoft.com/office/powerpoint/2010/main" val="21594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2519-A0CC-6409-9D60-0794A1BD8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2" y="690879"/>
            <a:ext cx="9601196" cy="5100321"/>
          </a:xfrm>
        </p:spPr>
        <p:txBody>
          <a:bodyPr>
            <a:normAutofit fontScale="55000" lnSpcReduction="20000"/>
          </a:bodyPr>
          <a:lstStyle/>
          <a:p>
            <a:pPr marL="0" marR="0">
              <a:spcBef>
                <a:spcPts val="0"/>
              </a:spcBef>
              <a:spcAft>
                <a:spcPts val="15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</a:rPr>
              <a:t>201 Brooks Street</a:t>
            </a:r>
            <a:br>
              <a:rPr lang="en-US" sz="4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</a:rPr>
              <a:t>Charleston, WV 25301</a:t>
            </a:r>
            <a:br>
              <a:rPr lang="en-US" sz="4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</a:rPr>
              <a:t>Toll Free: 1-800-344-5113</a:t>
            </a:r>
            <a:br>
              <a:rPr lang="en-US" sz="4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</a:rPr>
              <a:t>FAX: 304-340-0325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4000" u="sng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400" u="sng" dirty="0">
                <a:latin typeface="Calibri" panose="020F0502020204030204" pitchFamily="34" charset="0"/>
                <a:ea typeface="Calibri" panose="020F0502020204030204" pitchFamily="34" charset="0"/>
              </a:rPr>
              <a:t>Commissioners</a:t>
            </a:r>
            <a:br>
              <a:rPr lang="en-US" sz="4000" u="sng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4000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</a:rPr>
              <a:t>Charlotte R. Lane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	304-340-3183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</a:rPr>
              <a:t>Renee A.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</a:rPr>
              <a:t>Larrick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</a:rPr>
              <a:t>William B. Raney “Bill”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7D197-BA54-F932-F14B-61F829CD6234}"/>
              </a:ext>
            </a:extLst>
          </p:cNvPr>
          <p:cNvSpPr txBox="1"/>
          <p:nvPr/>
        </p:nvSpPr>
        <p:spPr>
          <a:xfrm>
            <a:off x="284480" y="132080"/>
            <a:ext cx="725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WV Public Service Commission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5256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2519-A0CC-6409-9D60-0794A1BD8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2" y="690879"/>
            <a:ext cx="9601196" cy="510032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4600" b="1" dirty="0"/>
          </a:p>
          <a:p>
            <a:pPr marL="0" indent="0">
              <a:buNone/>
            </a:pPr>
            <a:r>
              <a:rPr lang="en-US" sz="6000" dirty="0"/>
              <a:t>500 Virginia St E Suite 950</a:t>
            </a:r>
          </a:p>
          <a:p>
            <a:pPr marL="0" indent="0">
              <a:buNone/>
            </a:pPr>
            <a:r>
              <a:rPr lang="en-US" sz="6000" dirty="0"/>
              <a:t>Charleston, WV 25301</a:t>
            </a:r>
          </a:p>
          <a:p>
            <a:pPr marL="0" indent="0">
              <a:buNone/>
            </a:pPr>
            <a:r>
              <a:rPr lang="en-US" sz="6000" dirty="0"/>
              <a:t>304-347-5372</a:t>
            </a:r>
          </a:p>
          <a:p>
            <a:endParaRPr lang="en-US" sz="6000" dirty="0"/>
          </a:p>
          <a:p>
            <a:pPr marL="0" indent="0">
              <a:buNone/>
            </a:pPr>
            <a:r>
              <a:rPr lang="en-US" sz="6000" dirty="0"/>
              <a:t>300 Foxcroft Av Suite 202A</a:t>
            </a:r>
          </a:p>
          <a:p>
            <a:pPr marL="0" indent="0">
              <a:buNone/>
            </a:pPr>
            <a:r>
              <a:rPr lang="en-US" sz="6000" dirty="0"/>
              <a:t>Martinsburg, WV 25401</a:t>
            </a:r>
          </a:p>
          <a:p>
            <a:pPr marL="0" indent="0">
              <a:buNone/>
            </a:pPr>
            <a:r>
              <a:rPr lang="en-US" sz="6000" dirty="0"/>
              <a:t>304-262-9285</a:t>
            </a:r>
          </a:p>
          <a:p>
            <a:endParaRPr lang="en-US" sz="6000" dirty="0"/>
          </a:p>
          <a:p>
            <a:pPr marL="0" indent="0">
              <a:buNone/>
            </a:pPr>
            <a:r>
              <a:rPr lang="en-US" sz="6000" dirty="0"/>
              <a:t>170 Russell Senate Office Building</a:t>
            </a:r>
          </a:p>
          <a:p>
            <a:pPr marL="0" indent="0">
              <a:buNone/>
            </a:pPr>
            <a:r>
              <a:rPr lang="en-US" sz="6000" dirty="0"/>
              <a:t>Washington, DC 20510</a:t>
            </a:r>
          </a:p>
          <a:p>
            <a:pPr marL="0" indent="0">
              <a:buNone/>
            </a:pPr>
            <a:r>
              <a:rPr lang="en-US" sz="6000" dirty="0"/>
              <a:t>202-224-6472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7D197-BA54-F932-F14B-61F829CD6234}"/>
              </a:ext>
            </a:extLst>
          </p:cNvPr>
          <p:cNvSpPr txBox="1"/>
          <p:nvPr/>
        </p:nvSpPr>
        <p:spPr>
          <a:xfrm>
            <a:off x="284480" y="132080"/>
            <a:ext cx="725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Senator Shelley Moore Capito</a:t>
            </a:r>
          </a:p>
        </p:txBody>
      </p:sp>
    </p:spTree>
    <p:extLst>
      <p:ext uri="{BB962C8B-B14F-4D97-AF65-F5344CB8AC3E}">
        <p14:creationId xmlns:p14="http://schemas.microsoft.com/office/powerpoint/2010/main" val="21062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2519-A0CC-6409-9D60-0794A1BD8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3040"/>
            <a:ext cx="11338560" cy="64719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4400" b="1" dirty="0"/>
              <a:t>Senator Joe Manchin</a:t>
            </a:r>
            <a:endParaRPr lang="en-US" sz="11200" b="1" dirty="0"/>
          </a:p>
          <a:p>
            <a:pPr marL="0" indent="0">
              <a:buNone/>
            </a:pPr>
            <a:r>
              <a:rPr lang="en-US" sz="9600" b="1" dirty="0">
                <a:latin typeface="Abadi Extra Light" panose="020B0204020104020204" pitchFamily="34" charset="0"/>
              </a:rPr>
              <a:t>900 Pennsylvania Ave., Ste. 629</a:t>
            </a:r>
          </a:p>
          <a:p>
            <a:pPr marL="0" indent="0">
              <a:buNone/>
            </a:pPr>
            <a:r>
              <a:rPr lang="en-US" sz="9600" b="1" dirty="0">
                <a:latin typeface="Abadi Extra Light" panose="020B0204020104020204" pitchFamily="34" charset="0"/>
              </a:rPr>
              <a:t>Charleston, WV 25302</a:t>
            </a:r>
          </a:p>
          <a:p>
            <a:pPr marL="0" indent="0">
              <a:buNone/>
            </a:pPr>
            <a:r>
              <a:rPr lang="en-US" sz="9600" b="1" dirty="0">
                <a:latin typeface="Abadi Extra Light" panose="020B0204020104020204" pitchFamily="34" charset="0"/>
              </a:rPr>
              <a:t>P: 304-342-5855</a:t>
            </a:r>
          </a:p>
          <a:p>
            <a:pPr marL="0" indent="0">
              <a:buNone/>
            </a:pPr>
            <a:r>
              <a:rPr lang="en-US" sz="9600" b="1" dirty="0">
                <a:latin typeface="Abadi Extra Light" panose="020B0204020104020204" pitchFamily="34" charset="0"/>
              </a:rPr>
              <a:t>F: 304-343-7144</a:t>
            </a:r>
          </a:p>
          <a:p>
            <a:endParaRPr lang="en-US" sz="9600" b="1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US" sz="9600" b="1" dirty="0">
                <a:latin typeface="Abadi Extra Light" panose="020B0204020104020204" pitchFamily="34" charset="0"/>
              </a:rPr>
              <a:t>261 Aikens Center, Ste. 305</a:t>
            </a:r>
          </a:p>
          <a:p>
            <a:pPr marL="0" indent="0">
              <a:buNone/>
            </a:pPr>
            <a:r>
              <a:rPr lang="en-US" sz="9600" b="1" dirty="0">
                <a:latin typeface="Abadi Extra Light" panose="020B0204020104020204" pitchFamily="34" charset="0"/>
              </a:rPr>
              <a:t>Martinsburg, WV 25404</a:t>
            </a:r>
          </a:p>
          <a:p>
            <a:pPr marL="0" indent="0">
              <a:buNone/>
            </a:pPr>
            <a:r>
              <a:rPr lang="en-US" sz="9600" b="1" dirty="0">
                <a:latin typeface="Abadi Extra Light" panose="020B0204020104020204" pitchFamily="34" charset="0"/>
              </a:rPr>
              <a:t>P: 304-264-4626</a:t>
            </a:r>
          </a:p>
          <a:p>
            <a:pPr marL="0" indent="0">
              <a:buNone/>
            </a:pPr>
            <a:r>
              <a:rPr lang="en-US" sz="9600" b="1" dirty="0">
                <a:latin typeface="Abadi Extra Light" panose="020B0204020104020204" pitchFamily="34" charset="0"/>
              </a:rPr>
              <a:t>F: 304-262-3039</a:t>
            </a:r>
          </a:p>
          <a:p>
            <a:endParaRPr lang="en-US" sz="9600" b="1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US" sz="9600" b="1" dirty="0">
                <a:latin typeface="Abadi Extra Light" panose="020B0204020104020204" pitchFamily="34" charset="0"/>
              </a:rPr>
              <a:t>306 Hart Senate Office Building</a:t>
            </a:r>
          </a:p>
          <a:p>
            <a:pPr marL="0" indent="0">
              <a:buNone/>
            </a:pPr>
            <a:r>
              <a:rPr lang="en-US" sz="9600" b="1" dirty="0">
                <a:latin typeface="Abadi Extra Light" panose="020B0204020104020204" pitchFamily="34" charset="0"/>
              </a:rPr>
              <a:t>Washington D.C. 20510</a:t>
            </a:r>
          </a:p>
          <a:p>
            <a:pPr marL="0" indent="0">
              <a:buNone/>
            </a:pPr>
            <a:r>
              <a:rPr lang="en-US" sz="9600" b="1" dirty="0">
                <a:latin typeface="Abadi Extra Light" panose="020B0204020104020204" pitchFamily="34" charset="0"/>
              </a:rPr>
              <a:t>P: 202-224-3954</a:t>
            </a:r>
          </a:p>
          <a:p>
            <a:pPr marL="0" indent="0">
              <a:buNone/>
            </a:pPr>
            <a:r>
              <a:rPr lang="en-US" sz="9600" b="1" dirty="0">
                <a:latin typeface="Abadi Extra Light" panose="020B0204020104020204" pitchFamily="34" charset="0"/>
              </a:rPr>
              <a:t>F: 202-228-0002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463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2519-A0CC-6409-9D60-0794A1BD8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3041"/>
            <a:ext cx="11338560" cy="944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Congressman Alex Mooney</a:t>
            </a:r>
            <a:endParaRPr lang="en-US" sz="2800" b="1" dirty="0"/>
          </a:p>
          <a:p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A77E9-BD9E-377F-3F54-D5632C17EFB6}"/>
              </a:ext>
            </a:extLst>
          </p:cNvPr>
          <p:cNvSpPr txBox="1"/>
          <p:nvPr/>
        </p:nvSpPr>
        <p:spPr>
          <a:xfrm>
            <a:off x="248920" y="1411238"/>
            <a:ext cx="61264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120 N George St Second Floor</a:t>
            </a:r>
          </a:p>
          <a:p>
            <a:r>
              <a:rPr lang="en-US" sz="2400" dirty="0"/>
              <a:t>Charles Town, WV 25414</a:t>
            </a:r>
          </a:p>
          <a:p>
            <a:r>
              <a:rPr lang="en-US" sz="2400" dirty="0"/>
              <a:t>P: 304-264-8810</a:t>
            </a:r>
          </a:p>
          <a:p>
            <a:endParaRPr lang="en-US" sz="2400" dirty="0"/>
          </a:p>
          <a:p>
            <a:r>
              <a:rPr lang="en-US" sz="2400" dirty="0"/>
              <a:t>2228 Rayburn House Office Building</a:t>
            </a:r>
          </a:p>
          <a:p>
            <a:r>
              <a:rPr lang="en-US" sz="2400" dirty="0"/>
              <a:t>Washington, DC 20515</a:t>
            </a:r>
          </a:p>
          <a:p>
            <a:r>
              <a:rPr lang="en-US" sz="2400" dirty="0"/>
              <a:t>P: 202-225-2711</a:t>
            </a:r>
          </a:p>
          <a:p>
            <a:r>
              <a:rPr lang="en-US" sz="2400" dirty="0"/>
              <a:t>F: 202-225-7856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2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CBE3C-2439-F9C6-2884-317272EB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234" y="526212"/>
            <a:ext cx="5938065" cy="38661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Jonathan A. Adler</a:t>
            </a:r>
            <a:br>
              <a:rPr lang="en-US" dirty="0"/>
            </a:br>
            <a:r>
              <a:rPr lang="en-US" dirty="0"/>
              <a:t>Executive Director, WVACo</a:t>
            </a:r>
            <a:br>
              <a:rPr lang="en-US" dirty="0"/>
            </a:br>
            <a:r>
              <a:rPr lang="en-US" dirty="0"/>
              <a:t>304-346-0591</a:t>
            </a:r>
            <a:br>
              <a:rPr lang="en-US" dirty="0"/>
            </a:br>
            <a:r>
              <a:rPr lang="en-US" dirty="0"/>
              <a:t>304-549-0504</a:t>
            </a:r>
            <a:br>
              <a:rPr lang="en-US" dirty="0"/>
            </a:br>
            <a:r>
              <a:rPr lang="en-US" dirty="0"/>
              <a:t>Jonathan@wvaco.org</a:t>
            </a:r>
            <a:br>
              <a:rPr lang="en-US" dirty="0"/>
            </a:b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C6A2AD-3250-4097-A84B-939453B75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4320057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og standing on a bed&#10;&#10;Description automatically generated">
            <a:extLst>
              <a:ext uri="{FF2B5EF4-FFF2-40B4-BE49-F238E27FC236}">
                <a16:creationId xmlns:a16="http://schemas.microsoft.com/office/drawing/2014/main" id="{A6786A82-B073-2CAD-87B7-629F66D1A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437" y="1592732"/>
            <a:ext cx="4903638" cy="3677729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E86573-D5AB-D225-2CB7-B202F9020C2C}"/>
              </a:ext>
            </a:extLst>
          </p:cNvPr>
          <p:cNvSpPr txBox="1"/>
          <p:nvPr/>
        </p:nvSpPr>
        <p:spPr>
          <a:xfrm>
            <a:off x="5000637" y="5733691"/>
            <a:ext cx="263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Lucy</a:t>
            </a:r>
          </a:p>
        </p:txBody>
      </p:sp>
    </p:spTree>
    <p:extLst>
      <p:ext uri="{BB962C8B-B14F-4D97-AF65-F5344CB8AC3E}">
        <p14:creationId xmlns:p14="http://schemas.microsoft.com/office/powerpoint/2010/main" val="410435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C56F-562E-DDA2-1716-BFF5F59D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0" y="318716"/>
            <a:ext cx="6256423" cy="9838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b="1" dirty="0"/>
              <a:t>Dale Carnegie</a:t>
            </a:r>
          </a:p>
        </p:txBody>
      </p:sp>
      <p:pic>
        <p:nvPicPr>
          <p:cNvPr id="6" name="Picture Placeholder 5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4A70ACA6-B598-A6C0-A60E-4B27F77A68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r="12244"/>
          <a:stretch/>
        </p:blipFill>
        <p:spPr>
          <a:xfrm>
            <a:off x="7375584" y="281798"/>
            <a:ext cx="2943763" cy="41600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52978-59C2-F298-5003-6998B96E2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804" y="1170316"/>
            <a:ext cx="6613139" cy="568768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</a:pPr>
            <a:r>
              <a:rPr lang="en-US" dirty="0"/>
              <a:t>“</a:t>
            </a:r>
            <a:r>
              <a:rPr lang="en-US" sz="2400" dirty="0"/>
              <a:t>Most of the important things in the world have been accomplished by people who have kept on trying when there seemed to be no hope at all.”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</a:pPr>
            <a:endParaRPr lang="en-US" sz="2400" dirty="0"/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</a:pPr>
            <a:r>
              <a:rPr lang="en-US" sz="2400" dirty="0"/>
              <a:t>“When dealing with people, remember you are not dealing with creatures of logic, but with creatures bristling with prejudice and motivated by pride and vanity.”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</a:pPr>
            <a:endParaRPr lang="en-US" sz="2400" dirty="0"/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</a:pPr>
            <a:r>
              <a:rPr lang="en-US" sz="2400" dirty="0"/>
              <a:t>“You attract more flies with honey than vinegar.”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</a:pPr>
            <a:r>
              <a:rPr lang="en-US" sz="2400" dirty="0"/>
              <a:t> 			Be POSITIVE, ENTHUSIASTIC</a:t>
            </a:r>
          </a:p>
        </p:txBody>
      </p:sp>
    </p:spTree>
    <p:extLst>
      <p:ext uri="{BB962C8B-B14F-4D97-AF65-F5344CB8AC3E}">
        <p14:creationId xmlns:p14="http://schemas.microsoft.com/office/powerpoint/2010/main" val="70374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0D7E-DDBD-359D-CDB9-5BD95D92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2" y="228048"/>
            <a:ext cx="9404723" cy="694978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How to Be Heard:</a:t>
            </a:r>
            <a:br>
              <a:rPr lang="en-US" sz="4400" b="1" dirty="0"/>
            </a:br>
            <a:br>
              <a:rPr lang="en-US" sz="4400" dirty="0"/>
            </a:br>
            <a:br>
              <a:rPr lang="en-US" dirty="0"/>
            </a:br>
            <a:endParaRPr lang="en-US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8130C-263E-5196-5E6D-A0FBED6CEE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622827" y="1369874"/>
            <a:ext cx="10546080" cy="527246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800" b="1" dirty="0"/>
              <a:t>Be Seen</a:t>
            </a:r>
            <a:r>
              <a:rPr lang="en-US" sz="2800" dirty="0"/>
              <a:t>.  Attend events where your public officials will be.  “90% of it is just showing up.”  </a:t>
            </a:r>
            <a:br>
              <a:rPr lang="en-US" sz="2800" dirty="0"/>
            </a:b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b="1" dirty="0"/>
              <a:t>Write letters (emails, yes).  </a:t>
            </a:r>
            <a:r>
              <a:rPr lang="en-US" sz="2800" dirty="0"/>
              <a:t>Do letter-writing campaigns:  </a:t>
            </a:r>
            <a:br>
              <a:rPr lang="en-US" sz="2800" dirty="0"/>
            </a:br>
            <a:r>
              <a:rPr lang="en-US" sz="2800" dirty="0"/>
              <a:t>-specific to your issue </a:t>
            </a:r>
            <a:br>
              <a:rPr lang="en-US" sz="2800" dirty="0"/>
            </a:br>
            <a:r>
              <a:rPr lang="en-US" sz="2800" dirty="0"/>
              <a:t>-personal</a:t>
            </a:r>
            <a:br>
              <a:rPr lang="en-US" sz="2800" dirty="0"/>
            </a:br>
            <a:r>
              <a:rPr lang="en-US" sz="2800" dirty="0"/>
              <a:t>-important to the recipient (an accomplishment of theirs, family; health,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  <a:br>
              <a:rPr lang="en-US" sz="2800" dirty="0"/>
            </a:b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b="1" dirty="0"/>
              <a:t>Hold Public Events/Tours/Open-Houses.  </a:t>
            </a:r>
            <a:r>
              <a:rPr lang="en-US" sz="2800" b="1" u="sng" dirty="0"/>
              <a:t>INVITE</a:t>
            </a:r>
            <a:r>
              <a:rPr lang="en-US" sz="2800" b="1" dirty="0"/>
              <a:t> </a:t>
            </a:r>
            <a:r>
              <a:rPr lang="en-US" sz="2800" dirty="0"/>
              <a:t>your target audience</a:t>
            </a:r>
            <a:br>
              <a:rPr lang="en-US" sz="2800" dirty="0"/>
            </a:b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b="1" dirty="0"/>
              <a:t>Make Phone Calls</a:t>
            </a:r>
          </a:p>
        </p:txBody>
      </p:sp>
    </p:spTree>
    <p:extLst>
      <p:ext uri="{BB962C8B-B14F-4D97-AF65-F5344CB8AC3E}">
        <p14:creationId xmlns:p14="http://schemas.microsoft.com/office/powerpoint/2010/main" val="221067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0D7E-DDBD-359D-CDB9-5BD95D92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2" y="228048"/>
            <a:ext cx="9404723" cy="694978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How to Be Heard:</a:t>
            </a:r>
            <a:br>
              <a:rPr lang="en-US" sz="4400" b="1" dirty="0"/>
            </a:br>
            <a:br>
              <a:rPr lang="en-US" sz="4400" dirty="0"/>
            </a:br>
            <a:br>
              <a:rPr lang="en-US" dirty="0"/>
            </a:br>
            <a:endParaRPr lang="en-US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8130C-263E-5196-5E6D-A0FBED6CEE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622827" y="1369874"/>
            <a:ext cx="10546080" cy="527246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800" b="1" dirty="0"/>
          </a:p>
          <a:p>
            <a:pPr>
              <a:spcBef>
                <a:spcPts val="0"/>
              </a:spcBef>
            </a:pPr>
            <a:r>
              <a:rPr lang="en-US" sz="2800" b="1" dirty="0"/>
              <a:t>Social Media sites </a:t>
            </a:r>
            <a:r>
              <a:rPr lang="en-US" sz="2800" dirty="0"/>
              <a:t>(provide honest, accurate information)</a:t>
            </a:r>
            <a:br>
              <a:rPr lang="en-US" sz="2800" dirty="0"/>
            </a:b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b="1" dirty="0"/>
              <a:t>Volunteer for Campaigns </a:t>
            </a:r>
            <a:br>
              <a:rPr lang="en-US" sz="2800" b="1" dirty="0"/>
            </a:br>
            <a:r>
              <a:rPr lang="en-US" sz="2800" dirty="0"/>
              <a:t>-candidate</a:t>
            </a:r>
            <a:br>
              <a:rPr lang="en-US" sz="2800" dirty="0"/>
            </a:br>
            <a:r>
              <a:rPr lang="en-US" sz="2800" dirty="0"/>
              <a:t>-Issue/advocacy</a:t>
            </a:r>
            <a:br>
              <a:rPr lang="en-US" sz="2800" dirty="0"/>
            </a:br>
            <a:r>
              <a:rPr lang="en-US" sz="2800" dirty="0"/>
              <a:t>-charity</a:t>
            </a:r>
            <a:br>
              <a:rPr lang="en-US" sz="2800" dirty="0"/>
            </a:b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b="1" dirty="0"/>
              <a:t>Fundraising </a:t>
            </a:r>
            <a:r>
              <a:rPr lang="en-US" sz="2800" dirty="0"/>
              <a:t>(Last, but NOT least)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43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0D7E-DDBD-359D-CDB9-5BD95D92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2" y="228048"/>
            <a:ext cx="9404723" cy="878242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Who/Where to Communicate:</a:t>
            </a:r>
            <a:br>
              <a:rPr lang="en-US" sz="4400" b="1" dirty="0"/>
            </a:br>
            <a:br>
              <a:rPr lang="en-US" sz="4400" dirty="0"/>
            </a:br>
            <a:br>
              <a:rPr lang="en-US" dirty="0"/>
            </a:br>
            <a:endParaRPr lang="en-US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8130C-263E-5196-5E6D-A0FBED6CE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27" y="1369874"/>
            <a:ext cx="10546080" cy="527246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/>
              <a:t>Your Public Officials.  </a:t>
            </a:r>
            <a:r>
              <a:rPr lang="en-US" sz="2400" dirty="0"/>
              <a:t>Elected, appointed; Community, County, State and Federal.</a:t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dirty="0"/>
              <a:t>Non-Government Organizations/Advocacy Groups</a:t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dirty="0"/>
              <a:t>Your Neighbors.  </a:t>
            </a:r>
            <a:r>
              <a:rPr lang="en-US" sz="2400" dirty="0"/>
              <a:t>If the issue affects your community, you need to tell them.  </a:t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dirty="0"/>
              <a:t>The Media:  </a:t>
            </a:r>
            <a:r>
              <a:rPr lang="en-US" sz="2400" dirty="0"/>
              <a:t>Newspapers, TV, Radio, electronic media/social</a:t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dirty="0"/>
              <a:t>Schools – </a:t>
            </a:r>
            <a:r>
              <a:rPr lang="en-US" sz="2400" dirty="0"/>
              <a:t>Secondary and Higher Education</a:t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dirty="0"/>
              <a:t>Your Own Events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C7A20-45FB-CC08-7942-C5B51290BB0B}"/>
              </a:ext>
            </a:extLst>
          </p:cNvPr>
          <p:cNvSpPr txBox="1"/>
          <p:nvPr/>
        </p:nvSpPr>
        <p:spPr>
          <a:xfrm>
            <a:off x="110230" y="4823266"/>
            <a:ext cx="84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s://creativecommons.org/licenses/by-nc/3.0/"/>
              </a:rPr>
              <a:t>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6012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0D7E-DDBD-359D-CDB9-5BD95D92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2" y="228048"/>
            <a:ext cx="9404723" cy="1123232"/>
          </a:xfrm>
        </p:spPr>
        <p:txBody>
          <a:bodyPr>
            <a:normAutofit fontScale="9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/>
              <a:t>The West Virginia Legislature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https://www.wvlegislature.gov/index.cfm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lang="en-US" sz="4400" b="1" dirty="0"/>
            </a:br>
            <a:br>
              <a:rPr lang="en-US" sz="4400" dirty="0"/>
            </a:br>
            <a:br>
              <a:rPr lang="en-US" dirty="0"/>
            </a:br>
            <a:endParaRPr lang="en-US" sz="2700" dirty="0"/>
          </a:p>
        </p:txBody>
      </p:sp>
      <p:pic>
        <p:nvPicPr>
          <p:cNvPr id="5" name="Content Placeholder 4" descr="A gold dome on top of a building&#10;&#10;Description automatically generated">
            <a:extLst>
              <a:ext uri="{FF2B5EF4-FFF2-40B4-BE49-F238E27FC236}">
                <a16:creationId xmlns:a16="http://schemas.microsoft.com/office/drawing/2014/main" id="{F147DC9D-9CE7-CD6C-B503-FE8FE4B4B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5" y="1526540"/>
            <a:ext cx="6583895" cy="49379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05A52-A543-0ADC-997A-8E8DB0198D8B}"/>
              </a:ext>
            </a:extLst>
          </p:cNvPr>
          <p:cNvSpPr txBox="1"/>
          <p:nvPr/>
        </p:nvSpPr>
        <p:spPr>
          <a:xfrm>
            <a:off x="7296797" y="2074748"/>
            <a:ext cx="459040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House of Delegates</a:t>
            </a:r>
          </a:p>
          <a:p>
            <a:r>
              <a:rPr lang="en-US" sz="2400" dirty="0"/>
              <a:t>     304-340.3200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600" b="1" dirty="0"/>
              <a:t>Senate</a:t>
            </a:r>
          </a:p>
          <a:p>
            <a:r>
              <a:rPr lang="en-US" sz="2400" dirty="0"/>
              <a:t>     304.357.7800</a:t>
            </a:r>
          </a:p>
          <a:p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594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0D7E-DDBD-359D-CDB9-5BD95D92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2" y="228048"/>
            <a:ext cx="9404723" cy="878242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Leadership – House of Delegates</a:t>
            </a:r>
            <a:br>
              <a:rPr lang="en-US" sz="4400" b="1" dirty="0"/>
            </a:br>
            <a:br>
              <a:rPr lang="en-US" sz="4400" dirty="0"/>
            </a:br>
            <a:br>
              <a:rPr lang="en-US" dirty="0"/>
            </a:br>
            <a:endParaRPr 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19509-1E4E-A5AA-ED3B-1E6B255A815C}"/>
              </a:ext>
            </a:extLst>
          </p:cNvPr>
          <p:cNvSpPr txBox="1"/>
          <p:nvPr/>
        </p:nvSpPr>
        <p:spPr>
          <a:xfrm>
            <a:off x="162560" y="993955"/>
            <a:ext cx="1188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Speaker</a:t>
            </a:r>
            <a:r>
              <a:rPr lang="en-US" sz="2000" dirty="0"/>
              <a:t>:  Roger </a:t>
            </a:r>
            <a:r>
              <a:rPr lang="en-US" sz="2000" dirty="0" err="1"/>
              <a:t>Hanshaw</a:t>
            </a:r>
            <a:r>
              <a:rPr lang="en-US" sz="2000" dirty="0"/>
              <a:t> (Clay) – </a:t>
            </a:r>
            <a:r>
              <a:rPr lang="en-US" sz="2000" dirty="0">
                <a:hlinkClick r:id="rId2"/>
              </a:rPr>
              <a:t>Roger.Hanshaw@wvhouse.gov</a:t>
            </a:r>
            <a:r>
              <a:rPr lang="en-US" sz="2000" dirty="0"/>
              <a:t>		304.340.3210</a:t>
            </a:r>
          </a:p>
          <a:p>
            <a:endParaRPr lang="en-US" sz="2000" dirty="0"/>
          </a:p>
          <a:p>
            <a:r>
              <a:rPr lang="en-US" sz="2000" b="1" dirty="0"/>
              <a:t>Majority Leader</a:t>
            </a:r>
            <a:r>
              <a:rPr lang="en-US" sz="2000" dirty="0"/>
              <a:t>:  Eric Householder (Berkeley) – </a:t>
            </a:r>
            <a:r>
              <a:rPr lang="en-US" sz="2000" dirty="0">
                <a:hlinkClick r:id="rId3"/>
              </a:rPr>
              <a:t>Eric.Householder@wvhouse.gov</a:t>
            </a:r>
            <a:r>
              <a:rPr lang="en-US" sz="2000" dirty="0"/>
              <a:t>   304.340.3220</a:t>
            </a:r>
          </a:p>
          <a:p>
            <a:endParaRPr lang="en-US" sz="2000" dirty="0"/>
          </a:p>
          <a:p>
            <a:r>
              <a:rPr lang="en-US" sz="2000" b="1" dirty="0"/>
              <a:t>Finance Chair</a:t>
            </a:r>
            <a:r>
              <a:rPr lang="en-US" sz="2000" dirty="0"/>
              <a:t>:  Vernon Criss (Wood) – </a:t>
            </a:r>
            <a:r>
              <a:rPr lang="en-US" sz="2000" dirty="0">
                <a:hlinkClick r:id="rId4"/>
              </a:rPr>
              <a:t>Vernon.Criss@wvhouse.gov</a:t>
            </a:r>
            <a:r>
              <a:rPr lang="en-US" sz="2000" dirty="0"/>
              <a:t>		304.340.3230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Judiciary**</a:t>
            </a:r>
            <a:r>
              <a:rPr lang="en-US" sz="2000" dirty="0"/>
              <a:t> Chair:  Moore Capito (Kanawha) – </a:t>
            </a:r>
            <a:r>
              <a:rPr lang="en-US" sz="2000" dirty="0">
                <a:hlinkClick r:id="rId5"/>
              </a:rPr>
              <a:t>Moore.Capito@wvhouse.gov</a:t>
            </a:r>
            <a:r>
              <a:rPr lang="en-US" sz="2000" dirty="0"/>
              <a:t>	304.340.3252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Government Org**. </a:t>
            </a:r>
            <a:r>
              <a:rPr lang="en-US" sz="2000" dirty="0"/>
              <a:t>Chair: Chris Phillips – </a:t>
            </a:r>
            <a:r>
              <a:rPr lang="en-US" sz="2000" dirty="0">
                <a:hlinkClick r:id="rId6"/>
              </a:rPr>
              <a:t>Chris.Phillips@wvhouse.gov</a:t>
            </a:r>
            <a:r>
              <a:rPr lang="en-US" sz="2000" dirty="0"/>
              <a:t>		304.340.3192</a:t>
            </a:r>
          </a:p>
          <a:p>
            <a:endParaRPr lang="en-US" dirty="0"/>
          </a:p>
          <a:p>
            <a:r>
              <a:rPr lang="en-US" b="1" dirty="0"/>
              <a:t>House of Delegates Roster</a:t>
            </a:r>
            <a:r>
              <a:rPr lang="en-US" dirty="0"/>
              <a:t>:  </a:t>
            </a:r>
            <a:r>
              <a:rPr lang="en-US" dirty="0">
                <a:hlinkClick r:id="rId7"/>
              </a:rPr>
              <a:t>https://www.wvlegislature.gov/House/roster.cfm</a:t>
            </a:r>
            <a:r>
              <a:rPr lang="en-US" dirty="0"/>
              <a:t>	304.340.3200 (House Clerk)</a:t>
            </a:r>
          </a:p>
        </p:txBody>
      </p:sp>
    </p:spTree>
    <p:extLst>
      <p:ext uri="{BB962C8B-B14F-4D97-AF65-F5344CB8AC3E}">
        <p14:creationId xmlns:p14="http://schemas.microsoft.com/office/powerpoint/2010/main" val="28457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0D7E-DDBD-359D-CDB9-5BD95D92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2" y="228048"/>
            <a:ext cx="9404723" cy="726992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Leadership – Senate</a:t>
            </a:r>
            <a:br>
              <a:rPr lang="en-US" sz="4400" b="1" dirty="0"/>
            </a:br>
            <a:br>
              <a:rPr lang="en-US" sz="4400" dirty="0"/>
            </a:br>
            <a:br>
              <a:rPr lang="en-US" dirty="0"/>
            </a:br>
            <a:endParaRPr 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19509-1E4E-A5AA-ED3B-1E6B255A815C}"/>
              </a:ext>
            </a:extLst>
          </p:cNvPr>
          <p:cNvSpPr txBox="1"/>
          <p:nvPr/>
        </p:nvSpPr>
        <p:spPr>
          <a:xfrm>
            <a:off x="162560" y="993955"/>
            <a:ext cx="1188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President</a:t>
            </a:r>
            <a:r>
              <a:rPr lang="en-US" sz="2000" dirty="0"/>
              <a:t>: Craig Blair (Berkeley) – </a:t>
            </a:r>
            <a:r>
              <a:rPr lang="en-US" sz="2000" dirty="0">
                <a:hlinkClick r:id="rId2"/>
              </a:rPr>
              <a:t>Craig.Blair@wvsenate.org</a:t>
            </a:r>
            <a:r>
              <a:rPr lang="en-US" sz="2000" dirty="0"/>
              <a:t>		304-357.7801</a:t>
            </a:r>
          </a:p>
          <a:p>
            <a:endParaRPr lang="en-US" sz="2000" dirty="0"/>
          </a:p>
          <a:p>
            <a:r>
              <a:rPr lang="en-US" sz="2000" b="1" dirty="0"/>
              <a:t>Majority Leader</a:t>
            </a:r>
            <a:r>
              <a:rPr lang="en-US" sz="2000" dirty="0"/>
              <a:t>:  Tom </a:t>
            </a:r>
            <a:r>
              <a:rPr lang="en-US" sz="2000" dirty="0" err="1"/>
              <a:t>Takubo</a:t>
            </a:r>
            <a:r>
              <a:rPr lang="en-US" sz="2000" dirty="0"/>
              <a:t> (Kanawha) – </a:t>
            </a:r>
            <a:r>
              <a:rPr lang="en-US" sz="2000" dirty="0">
                <a:hlinkClick r:id="rId3"/>
              </a:rPr>
              <a:t>Tom.Takubo@wvsenate.org</a:t>
            </a:r>
            <a:r>
              <a:rPr lang="en-US" sz="2000" dirty="0"/>
              <a:t>	304.357.7990</a:t>
            </a:r>
          </a:p>
          <a:p>
            <a:endParaRPr lang="en-US" sz="2000" dirty="0"/>
          </a:p>
          <a:p>
            <a:r>
              <a:rPr lang="en-US" sz="2000" b="1" dirty="0"/>
              <a:t>Finance Chair</a:t>
            </a:r>
            <a:r>
              <a:rPr lang="en-US" sz="2000" dirty="0"/>
              <a:t>:  Eric Tarr (Putnam) – </a:t>
            </a:r>
            <a:r>
              <a:rPr lang="en-US" sz="2000" dirty="0">
                <a:hlinkClick r:id="rId4"/>
              </a:rPr>
              <a:t>Eric.Tarr@wvsenate.gov</a:t>
            </a:r>
            <a:r>
              <a:rPr lang="en-US" sz="2000" dirty="0"/>
              <a:t>		304.357.7901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Judiciary**</a:t>
            </a:r>
            <a:r>
              <a:rPr lang="en-US" sz="2000" dirty="0"/>
              <a:t> Chair:  Charles Trump, IV (Morgan) – </a:t>
            </a:r>
            <a:r>
              <a:rPr lang="en-US" sz="2000" dirty="0">
                <a:hlinkClick r:id="rId5"/>
              </a:rPr>
              <a:t>Charles.Trump@wvsenate.gov</a:t>
            </a:r>
            <a:r>
              <a:rPr lang="en-US" sz="2000" dirty="0"/>
              <a:t>	304.357.7880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Govt Org**. </a:t>
            </a:r>
            <a:r>
              <a:rPr lang="en-US" sz="2000" dirty="0"/>
              <a:t>Chair: Jack Woodrum (Summers) – </a:t>
            </a:r>
            <a:r>
              <a:rPr lang="en-US" sz="2000" dirty="0">
                <a:hlinkClick r:id="rId6"/>
              </a:rPr>
              <a:t>Jack.Woodrum@wvsenate.gov</a:t>
            </a:r>
            <a:r>
              <a:rPr lang="en-US" sz="2000" dirty="0"/>
              <a:t>	304.357.7849</a:t>
            </a:r>
          </a:p>
          <a:p>
            <a:endParaRPr lang="en-US" dirty="0"/>
          </a:p>
          <a:p>
            <a:r>
              <a:rPr lang="en-US" b="1" dirty="0"/>
              <a:t>Senate Roster</a:t>
            </a:r>
            <a:r>
              <a:rPr lang="en-US" dirty="0"/>
              <a:t>:  </a:t>
            </a:r>
            <a:r>
              <a:rPr lang="en-US" dirty="0">
                <a:hlinkClick r:id="rId7"/>
              </a:rPr>
              <a:t>https://www.wvlegislature.gov/Senate1/roster.cfm</a:t>
            </a:r>
            <a:r>
              <a:rPr lang="en-US" dirty="0"/>
              <a:t>		304.357.7800 (Senate Clerk)</a:t>
            </a:r>
          </a:p>
        </p:txBody>
      </p:sp>
    </p:spTree>
    <p:extLst>
      <p:ext uri="{BB962C8B-B14F-4D97-AF65-F5344CB8AC3E}">
        <p14:creationId xmlns:p14="http://schemas.microsoft.com/office/powerpoint/2010/main" val="1587544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4242</TotalTime>
  <Words>1633</Words>
  <Application>Microsoft Office PowerPoint</Application>
  <PresentationFormat>Widescreen</PresentationFormat>
  <Paragraphs>206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Abadi Extra Light</vt:lpstr>
      <vt:lpstr>Arial</vt:lpstr>
      <vt:lpstr>Calibri</vt:lpstr>
      <vt:lpstr>Century Gothic</vt:lpstr>
      <vt:lpstr>Congenial SemiBold</vt:lpstr>
      <vt:lpstr>Wingdings</vt:lpstr>
      <vt:lpstr>Wingdings 3</vt:lpstr>
      <vt:lpstr>Ion</vt:lpstr>
      <vt:lpstr>HOW TO INTERACT WITH YOUR  PUBLIC OFFICIALS</vt:lpstr>
      <vt:lpstr>  Goals from this Presentation:   </vt:lpstr>
      <vt:lpstr>Dale Carnegie</vt:lpstr>
      <vt:lpstr>How to Be Heard:   </vt:lpstr>
      <vt:lpstr>How to Be Heard:   </vt:lpstr>
      <vt:lpstr>Who/Where to Communicate:   </vt:lpstr>
      <vt:lpstr>The West Virginia Legislature  https://www.wvlegislature.gov/index.cfm     </vt:lpstr>
      <vt:lpstr>Leadership – House of Delegates   </vt:lpstr>
      <vt:lpstr>Leadership – Senate   </vt:lpstr>
      <vt:lpstr>The West Virginia Legislature  https://www.wvlegislature.gov/index.cfm     </vt:lpstr>
      <vt:lpstr>The West Virginia Legislature (Main Page)  https://www.wvlegislature.gov/index.cfm     </vt:lpstr>
      <vt:lpstr>The West Virginia Legislature – Bulletin Board   http://www.wvlegislature.gov/Bulletin_Board/Bulletin_Board_menu.cfm    </vt:lpstr>
      <vt:lpstr>The West Virginia Legislature – Streaming Video-Audio   http://www.wvlegislature.gov/live.cfm     </vt:lpstr>
      <vt:lpstr>The West Virginia Legislature  https://www.wvlegislature.gov/index.cfm    </vt:lpstr>
      <vt:lpstr>The West Virginia Legislature  https://www.wvlegislature.gov/index.cfm    </vt:lpstr>
      <vt:lpstr>The West Virginia Legislature - Committees      </vt:lpstr>
      <vt:lpstr>MAJOR COMMITTEE CHAIRS</vt:lpstr>
      <vt:lpstr>GET TO KNOW YOUR LEGISLATORS</vt:lpstr>
      <vt:lpstr>INTRODUCED BILLS</vt:lpstr>
      <vt:lpstr>The West Virginia Legislature – Bill Status  http://www.wvlegislature.gov/Bill_Status/bill_status.cfm    </vt:lpstr>
      <vt:lpstr>            Party Bills</vt:lpstr>
      <vt:lpstr>Other Agencies/Organizations/Allies</vt:lpstr>
      <vt:lpstr>PowerPoint Presentation</vt:lpstr>
      <vt:lpstr>PowerPoint Presentation</vt:lpstr>
      <vt:lpstr>PowerPoint Presentation</vt:lpstr>
      <vt:lpstr>PowerPoint Presentation</vt:lpstr>
      <vt:lpstr>Jonathan A. Adler Executive Director, WVACo 304-346-0591 304-549-0504 Jonathan@wvaco.org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INTERACT WITH YOUR LEGISLATORS</dc:title>
  <dc:creator>Commission</dc:creator>
  <cp:lastModifiedBy>Andrew Gast-Bray</cp:lastModifiedBy>
  <cp:revision>21</cp:revision>
  <dcterms:created xsi:type="dcterms:W3CDTF">2022-10-13T15:13:34Z</dcterms:created>
  <dcterms:modified xsi:type="dcterms:W3CDTF">2023-12-01T17:02:53Z</dcterms:modified>
</cp:coreProperties>
</file>